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6D8B10-49E9-4790-8A4D-E95CB0257633}" v="3" dt="2019-12-22T10:19:56.811"/>
    <p1510:client id="{565D9D02-B30E-4FDE-9337-973B2C6D8B6B}" v="162" dt="2019-12-21T18:24:37.500"/>
    <p1510:client id="{D02A0AF4-FA77-498B-9A21-5F6EC024FAB6}" v="250" dt="2019-12-21T17:51:51.3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83" autoAdjust="0"/>
    <p:restoredTop sz="94660"/>
  </p:normalViewPr>
  <p:slideViewPr>
    <p:cSldViewPr snapToGrid="0">
      <p:cViewPr varScale="1">
        <p:scale>
          <a:sx n="93" d="100"/>
          <a:sy n="93" d="100"/>
        </p:scale>
        <p:origin x="84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presProps" Target="presProps.xml" Id="rId8" /><Relationship Type="http://schemas.microsoft.com/office/2015/10/relationships/revisionInfo" Target="revisionInfo.xml" Id="rId13" /><Relationship Type="http://schemas.openxmlformats.org/officeDocument/2006/relationships/slide" Target="slides/slide2.xml" Id="rId3" /><Relationship Type="http://schemas.openxmlformats.org/officeDocument/2006/relationships/slide" Target="slides/slide6.xml" Id="rId7" /><Relationship Type="http://schemas.openxmlformats.org/officeDocument/2006/relationships/slide" Target="slides/slide1.xml" Id="rId2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tableStyles" Target="tableStyles.xml" Id="rId11" /><Relationship Type="http://schemas.openxmlformats.org/officeDocument/2006/relationships/slide" Target="slides/slide4.xml" Id="rId5" /><Relationship Type="http://schemas.openxmlformats.org/officeDocument/2006/relationships/theme" Target="theme/theme1.xml" Id="rId10" /><Relationship Type="http://schemas.openxmlformats.org/officeDocument/2006/relationships/slide" Target="slides/slide3.xml" Id="rId4" /><Relationship Type="http://schemas.openxmlformats.org/officeDocument/2006/relationships/viewProps" Target="viewProps.xml" Id="rId9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12/22/2019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12/22/2019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12/22/2019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12/22/2019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12/22/2019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12/22/2019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12/22/2019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12/22/2019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Central_bank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en.wikipedia.org/wiki/Monetary_authority" TargetMode="External"/><Relationship Id="rId2" Type="http://schemas.openxmlformats.org/officeDocument/2006/relationships/hyperlink" Target="http://www.ilo.org/global/lang--en/index.htm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en.wikipedia.org/wiki/Fiscal_policy" TargetMode="External"/><Relationship Id="rId5" Type="http://schemas.openxmlformats.org/officeDocument/2006/relationships/hyperlink" Target="https://en.wikipedia.org/wiki/Country" TargetMode="External"/><Relationship Id="rId4" Type="http://schemas.openxmlformats.org/officeDocument/2006/relationships/hyperlink" Target="https://en.wikipedia.org/wiki/Economy" TargetMode="External"/><Relationship Id="rId9" Type="http://schemas.openxmlformats.org/officeDocument/2006/relationships/hyperlink" Target="https://en.wikipedia.org/wiki/Monetary_policy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en.wikipedia.org/wiki/OECD" TargetMode="Externa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EMPLOYMENT - UNEMPLOYMENT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Everything you need to know.</a:t>
            </a:r>
          </a:p>
        </p:txBody>
      </p:sp>
    </p:spTree>
    <p:extLst>
      <p:ext uri="{BB962C8B-B14F-4D97-AF65-F5344CB8AC3E}">
        <p14:creationId xmlns:p14="http://schemas.microsoft.com/office/powerpoint/2010/main" val="1194440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u 1">
            <a:extLst>
              <a:ext uri="{FF2B5EF4-FFF2-40B4-BE49-F238E27FC236}">
                <a16:creationId xmlns:a16="http://schemas.microsoft.com/office/drawing/2014/main" id="{12B07B31-6722-4574-A387-FE7B6CB68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800" dirty="0"/>
              <a:t>Categories of employment</a:t>
            </a:r>
            <a:endParaRPr lang="en-US" sz="2800" kern="1200" cap="all" spc="200" baseline="0" dirty="0">
              <a:solidFill>
                <a:srgbClr val="26262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39698337-008E-43F2-81C0-F396D0585E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59081" y="2377526"/>
            <a:ext cx="5947173" cy="2879256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a typeface="+mn-lt"/>
                <a:cs typeface="+mn-lt"/>
              </a:rPr>
              <a:t>Employees</a:t>
            </a:r>
            <a:endParaRPr lang="en-US" sz="2000">
              <a:solidFill>
                <a:schemeClr val="tx1"/>
              </a:solidFill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a typeface="+mn-lt"/>
                <a:cs typeface="+mn-lt"/>
              </a:rPr>
              <a:t>The self-employed</a:t>
            </a:r>
            <a:endParaRPr lang="en-US" sz="2000">
              <a:solidFill>
                <a:schemeClr val="tx1"/>
              </a:solidFill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a typeface="+mn-lt"/>
                <a:cs typeface="+mn-lt"/>
              </a:rPr>
              <a:t>Unpaid family workers</a:t>
            </a:r>
            <a:endParaRPr lang="en-US" sz="2000">
              <a:solidFill>
                <a:schemeClr val="tx1"/>
              </a:solidFill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a typeface="+mn-lt"/>
                <a:cs typeface="+mn-lt"/>
              </a:rPr>
              <a:t>Participants in government-funded training schemes</a:t>
            </a:r>
            <a:endParaRPr lang="en-US" sz="2000">
              <a:solidFill>
                <a:schemeClr val="tx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404040"/>
              </a:solidFill>
            </a:endParaRPr>
          </a:p>
        </p:txBody>
      </p:sp>
      <p:pic>
        <p:nvPicPr>
          <p:cNvPr id="12" name="Imagine 13" descr="O imagine care conține captură de ecran, semn&#10;&#10;Descrierea a fost generată cu un grad foarte mare de încredere">
            <a:extLst>
              <a:ext uri="{FF2B5EF4-FFF2-40B4-BE49-F238E27FC236}">
                <a16:creationId xmlns:a16="http://schemas.microsoft.com/office/drawing/2014/main" id="{A2E04D99-C4D4-4DA1-9ABD-67780D3CE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231" y="1713045"/>
            <a:ext cx="4209691" cy="382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332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530FE0-C542-45A1-BCD8-935787009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24625" y="640080"/>
            <a:ext cx="8924024" cy="5200996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1817" y="825096"/>
            <a:ext cx="8549640" cy="48309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49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u 1">
            <a:extLst>
              <a:ext uri="{FF2B5EF4-FFF2-40B4-BE49-F238E27FC236}">
                <a16:creationId xmlns:a16="http://schemas.microsoft.com/office/drawing/2014/main" id="{CDFD8315-EF15-408C-9CD6-F4CFB79BA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799" y="1586484"/>
            <a:ext cx="3685032" cy="3685032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Employment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RATE</a:t>
            </a:r>
            <a:endParaRPr lang="en-US" sz="2400" kern="1200" cap="all" spc="200" baseline="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461D572D-1FB8-447B-BF78-DF2F60DB14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86571" y="1096640"/>
            <a:ext cx="6233501" cy="157055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1600" b="1" u="sng" dirty="0">
                <a:solidFill>
                  <a:schemeClr val="tx1"/>
                </a:solidFill>
              </a:rPr>
              <a:t>The employment rate</a:t>
            </a:r>
            <a:endParaRPr lang="ro-RO" sz="1600" u="sng">
              <a:solidFill>
                <a:schemeClr val="tx1"/>
              </a:solidFill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ea typeface="+mn-lt"/>
                <a:cs typeface="+mn-lt"/>
              </a:rPr>
              <a:t>The LFS defines the </a:t>
            </a:r>
            <a:r>
              <a:rPr lang="en-US" sz="1600" i="1" dirty="0">
                <a:solidFill>
                  <a:schemeClr val="tx1"/>
                </a:solidFill>
                <a:ea typeface="+mn-lt"/>
                <a:cs typeface="+mn-lt"/>
              </a:rPr>
              <a:t>working age employment rate </a:t>
            </a:r>
            <a:r>
              <a:rPr lang="en-US" sz="1600" dirty="0">
                <a:solidFill>
                  <a:schemeClr val="tx1"/>
                </a:solidFill>
                <a:ea typeface="+mn-lt"/>
                <a:cs typeface="+mn-lt"/>
              </a:rPr>
              <a:t>as the proportion of the working-age population who are in employment. The working age population includes men aged 16-64 and women aged 16-59.</a:t>
            </a:r>
            <a:endParaRPr lang="en-US" sz="1600" dirty="0">
              <a:solidFill>
                <a:schemeClr val="tx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404040"/>
              </a:solidFill>
            </a:endParaRPr>
          </a:p>
        </p:txBody>
      </p:sp>
      <p:pic>
        <p:nvPicPr>
          <p:cNvPr id="7" name="Imagine 7" descr="O imagine care conține text, hartă&#10;&#10;Descrierea a fost generată cu un grad foarte mare de încredere">
            <a:extLst>
              <a:ext uri="{FF2B5EF4-FFF2-40B4-BE49-F238E27FC236}">
                <a16:creationId xmlns:a16="http://schemas.microsoft.com/office/drawing/2014/main" id="{6DC3C0EC-9C67-4869-8E66-11B40AE52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7532" y="2462842"/>
            <a:ext cx="3763992" cy="2909977"/>
          </a:xfrm>
          <a:prstGeom prst="rect">
            <a:avLst/>
          </a:prstGeom>
        </p:spPr>
      </p:pic>
      <p:sp>
        <p:nvSpPr>
          <p:cNvPr id="10" name="CasetăText 9">
            <a:extLst>
              <a:ext uri="{FF2B5EF4-FFF2-40B4-BE49-F238E27FC236}">
                <a16:creationId xmlns:a16="http://schemas.microsoft.com/office/drawing/2014/main" id="{C0776932-D808-4650-9DB6-F9ADA0B8F4DC}"/>
              </a:ext>
            </a:extLst>
          </p:cNvPr>
          <p:cNvSpPr txBox="1"/>
          <p:nvPr/>
        </p:nvSpPr>
        <p:spPr>
          <a:xfrm>
            <a:off x="8893833" y="2380892"/>
            <a:ext cx="2527540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o-RO" sz="1600" dirty="0" err="1">
                <a:ea typeface="+mn-lt"/>
                <a:cs typeface="+mn-lt"/>
              </a:rPr>
              <a:t>With</a:t>
            </a:r>
            <a:r>
              <a:rPr lang="ro-RO" sz="1600" dirty="0">
                <a:ea typeface="+mn-lt"/>
                <a:cs typeface="+mn-lt"/>
              </a:rPr>
              <a:t> </a:t>
            </a:r>
            <a:r>
              <a:rPr lang="ro-RO" sz="1600" dirty="0" err="1">
                <a:ea typeface="+mn-lt"/>
                <a:cs typeface="+mn-lt"/>
              </a:rPr>
              <a:t>the</a:t>
            </a:r>
            <a:r>
              <a:rPr lang="ro-RO" sz="1600" dirty="0">
                <a:ea typeface="+mn-lt"/>
                <a:cs typeface="+mn-lt"/>
              </a:rPr>
              <a:t> </a:t>
            </a:r>
            <a:r>
              <a:rPr lang="ro-RO" sz="1600" dirty="0" err="1">
                <a:ea typeface="+mn-lt"/>
                <a:cs typeface="+mn-lt"/>
              </a:rPr>
              <a:t>onset</a:t>
            </a:r>
            <a:r>
              <a:rPr lang="ro-RO" sz="1600" dirty="0">
                <a:ea typeface="+mn-lt"/>
                <a:cs typeface="+mn-lt"/>
              </a:rPr>
              <a:t> of </a:t>
            </a:r>
            <a:r>
              <a:rPr lang="ro-RO" sz="1600" dirty="0" err="1">
                <a:ea typeface="+mn-lt"/>
                <a:cs typeface="+mn-lt"/>
              </a:rPr>
              <a:t>the</a:t>
            </a:r>
            <a:r>
              <a:rPr lang="ro-RO" sz="1600" dirty="0">
                <a:ea typeface="+mn-lt"/>
                <a:cs typeface="+mn-lt"/>
              </a:rPr>
              <a:t> global </a:t>
            </a:r>
            <a:r>
              <a:rPr lang="ro-RO" sz="1600" dirty="0" err="1">
                <a:ea typeface="+mn-lt"/>
                <a:cs typeface="+mn-lt"/>
              </a:rPr>
              <a:t>recession</a:t>
            </a:r>
            <a:r>
              <a:rPr lang="ro-RO" sz="1600" dirty="0">
                <a:ea typeface="+mn-lt"/>
                <a:cs typeface="+mn-lt"/>
              </a:rPr>
              <a:t> in 2008 (</a:t>
            </a:r>
            <a:r>
              <a:rPr lang="ro-RO" sz="1600" dirty="0" err="1">
                <a:ea typeface="+mn-lt"/>
                <a:cs typeface="+mn-lt"/>
              </a:rPr>
              <a:t>the</a:t>
            </a:r>
            <a:r>
              <a:rPr lang="ro-RO" sz="1600" dirty="0">
                <a:ea typeface="+mn-lt"/>
                <a:cs typeface="+mn-lt"/>
              </a:rPr>
              <a:t> 'Great </a:t>
            </a:r>
            <a:r>
              <a:rPr lang="ro-RO" sz="1600" dirty="0" err="1">
                <a:ea typeface="+mn-lt"/>
                <a:cs typeface="+mn-lt"/>
              </a:rPr>
              <a:t>Recession</a:t>
            </a:r>
            <a:r>
              <a:rPr lang="ro-RO" sz="1600" dirty="0">
                <a:ea typeface="+mn-lt"/>
                <a:cs typeface="+mn-lt"/>
              </a:rPr>
              <a:t>'), </a:t>
            </a:r>
            <a:r>
              <a:rPr lang="ro-RO" sz="1600" dirty="0" err="1">
                <a:ea typeface="+mn-lt"/>
                <a:cs typeface="+mn-lt"/>
              </a:rPr>
              <a:t>the</a:t>
            </a:r>
            <a:r>
              <a:rPr lang="ro-RO" sz="1600" dirty="0">
                <a:ea typeface="+mn-lt"/>
                <a:cs typeface="+mn-lt"/>
              </a:rPr>
              <a:t> </a:t>
            </a:r>
            <a:r>
              <a:rPr lang="ro-RO" sz="1600" dirty="0" err="1">
                <a:ea typeface="+mn-lt"/>
                <a:cs typeface="+mn-lt"/>
              </a:rPr>
              <a:t>employment</a:t>
            </a:r>
            <a:r>
              <a:rPr lang="ro-RO" sz="1600" dirty="0">
                <a:ea typeface="+mn-lt"/>
                <a:cs typeface="+mn-lt"/>
              </a:rPr>
              <a:t> rate </a:t>
            </a:r>
            <a:r>
              <a:rPr lang="ro-RO" sz="1600" dirty="0" err="1">
                <a:ea typeface="+mn-lt"/>
                <a:cs typeface="+mn-lt"/>
              </a:rPr>
              <a:t>fell</a:t>
            </a:r>
            <a:r>
              <a:rPr lang="ro-RO" sz="1600" dirty="0">
                <a:ea typeface="+mn-lt"/>
                <a:cs typeface="+mn-lt"/>
              </a:rPr>
              <a:t>, </a:t>
            </a:r>
            <a:r>
              <a:rPr lang="ro-RO" sz="1600" dirty="0" err="1">
                <a:ea typeface="+mn-lt"/>
                <a:cs typeface="+mn-lt"/>
              </a:rPr>
              <a:t>and</a:t>
            </a:r>
            <a:r>
              <a:rPr lang="ro-RO" sz="1600" dirty="0">
                <a:ea typeface="+mn-lt"/>
                <a:cs typeface="+mn-lt"/>
              </a:rPr>
              <a:t> </a:t>
            </a:r>
            <a:r>
              <a:rPr lang="ro-RO" sz="1600" dirty="0" err="1">
                <a:ea typeface="+mn-lt"/>
                <a:cs typeface="+mn-lt"/>
              </a:rPr>
              <a:t>continued</a:t>
            </a:r>
            <a:r>
              <a:rPr lang="ro-RO" sz="1600" dirty="0">
                <a:ea typeface="+mn-lt"/>
                <a:cs typeface="+mn-lt"/>
              </a:rPr>
              <a:t> </a:t>
            </a:r>
            <a:r>
              <a:rPr lang="ro-RO" sz="1600" dirty="0" err="1">
                <a:ea typeface="+mn-lt"/>
                <a:cs typeface="+mn-lt"/>
              </a:rPr>
              <a:t>falling</a:t>
            </a:r>
            <a:r>
              <a:rPr lang="ro-RO" sz="1600" dirty="0">
                <a:ea typeface="+mn-lt"/>
                <a:cs typeface="+mn-lt"/>
              </a:rPr>
              <a:t> </a:t>
            </a:r>
            <a:r>
              <a:rPr lang="ro-RO" sz="1600" dirty="0" err="1">
                <a:ea typeface="+mn-lt"/>
                <a:cs typeface="+mn-lt"/>
              </a:rPr>
              <a:t>during</a:t>
            </a:r>
            <a:r>
              <a:rPr lang="ro-RO" sz="1600" dirty="0">
                <a:ea typeface="+mn-lt"/>
                <a:cs typeface="+mn-lt"/>
              </a:rPr>
              <a:t> 2009, </a:t>
            </a:r>
            <a:r>
              <a:rPr lang="ro-RO" sz="1600" dirty="0" err="1">
                <a:ea typeface="+mn-lt"/>
                <a:cs typeface="+mn-lt"/>
              </a:rPr>
              <a:t>to</a:t>
            </a:r>
            <a:r>
              <a:rPr lang="ro-RO" sz="1600" dirty="0">
                <a:ea typeface="+mn-lt"/>
                <a:cs typeface="+mn-lt"/>
              </a:rPr>
              <a:t> </a:t>
            </a:r>
            <a:r>
              <a:rPr lang="ro-RO" sz="1600" dirty="0" err="1">
                <a:ea typeface="+mn-lt"/>
                <a:cs typeface="+mn-lt"/>
              </a:rPr>
              <a:t>reach</a:t>
            </a:r>
            <a:r>
              <a:rPr lang="ro-RO" sz="1600" dirty="0">
                <a:ea typeface="+mn-lt"/>
                <a:cs typeface="+mn-lt"/>
              </a:rPr>
              <a:t> a </a:t>
            </a:r>
            <a:r>
              <a:rPr lang="ro-RO" sz="1600" dirty="0" err="1">
                <a:ea typeface="+mn-lt"/>
                <a:cs typeface="+mn-lt"/>
              </a:rPr>
              <a:t>low</a:t>
            </a:r>
            <a:r>
              <a:rPr lang="ro-RO" sz="1600" dirty="0">
                <a:ea typeface="+mn-lt"/>
                <a:cs typeface="+mn-lt"/>
              </a:rPr>
              <a:t> </a:t>
            </a:r>
            <a:r>
              <a:rPr lang="ro-RO" sz="1600" dirty="0" err="1">
                <a:ea typeface="+mn-lt"/>
                <a:cs typeface="+mn-lt"/>
              </a:rPr>
              <a:t>point</a:t>
            </a:r>
            <a:r>
              <a:rPr lang="ro-RO" sz="1600" dirty="0">
                <a:ea typeface="+mn-lt"/>
                <a:cs typeface="+mn-lt"/>
              </a:rPr>
              <a:t> of 70.1 </a:t>
            </a:r>
            <a:r>
              <a:rPr lang="ro-RO" sz="1600" dirty="0" err="1">
                <a:ea typeface="+mn-lt"/>
                <a:cs typeface="+mn-lt"/>
              </a:rPr>
              <a:t>by</a:t>
            </a:r>
            <a:r>
              <a:rPr lang="ro-RO" sz="1600" dirty="0">
                <a:ea typeface="+mn-lt"/>
                <a:cs typeface="+mn-lt"/>
              </a:rPr>
              <a:t> </a:t>
            </a:r>
            <a:r>
              <a:rPr lang="ro-RO" sz="1600" dirty="0" err="1">
                <a:ea typeface="+mn-lt"/>
                <a:cs typeface="+mn-lt"/>
              </a:rPr>
              <a:t>the</a:t>
            </a:r>
            <a:r>
              <a:rPr lang="ro-RO" sz="1600" dirty="0">
                <a:ea typeface="+mn-lt"/>
                <a:cs typeface="+mn-lt"/>
              </a:rPr>
              <a:t> </a:t>
            </a:r>
            <a:r>
              <a:rPr lang="ro-RO" sz="1600" dirty="0" err="1">
                <a:ea typeface="+mn-lt"/>
                <a:cs typeface="+mn-lt"/>
              </a:rPr>
              <a:t>end</a:t>
            </a:r>
            <a:r>
              <a:rPr lang="ro-RO" sz="1600" dirty="0">
                <a:ea typeface="+mn-lt"/>
                <a:cs typeface="+mn-lt"/>
              </a:rPr>
              <a:t> of 2011. Economic </a:t>
            </a:r>
            <a:r>
              <a:rPr lang="ro-RO" sz="1600" dirty="0" err="1">
                <a:ea typeface="+mn-lt"/>
                <a:cs typeface="+mn-lt"/>
              </a:rPr>
              <a:t>growth</a:t>
            </a:r>
            <a:r>
              <a:rPr lang="ro-RO" sz="1600" dirty="0">
                <a:ea typeface="+mn-lt"/>
                <a:cs typeface="+mn-lt"/>
              </a:rPr>
              <a:t> </a:t>
            </a:r>
            <a:r>
              <a:rPr lang="ro-RO" sz="1600" dirty="0" err="1">
                <a:ea typeface="+mn-lt"/>
                <a:cs typeface="+mn-lt"/>
              </a:rPr>
              <a:t>from</a:t>
            </a:r>
            <a:r>
              <a:rPr lang="ro-RO" sz="1600" dirty="0">
                <a:ea typeface="+mn-lt"/>
                <a:cs typeface="+mn-lt"/>
              </a:rPr>
              <a:t> 2012 </a:t>
            </a:r>
            <a:r>
              <a:rPr lang="ro-RO" sz="1600" dirty="0" err="1">
                <a:ea typeface="+mn-lt"/>
                <a:cs typeface="+mn-lt"/>
              </a:rPr>
              <a:t>onwards</a:t>
            </a:r>
            <a:r>
              <a:rPr lang="ro-RO" sz="1600" dirty="0">
                <a:ea typeface="+mn-lt"/>
                <a:cs typeface="+mn-lt"/>
              </a:rPr>
              <a:t> </a:t>
            </a:r>
            <a:r>
              <a:rPr lang="ro-RO" sz="1600" dirty="0" err="1">
                <a:ea typeface="+mn-lt"/>
                <a:cs typeface="+mn-lt"/>
              </a:rPr>
              <a:t>increased</a:t>
            </a:r>
            <a:r>
              <a:rPr lang="ro-RO" sz="1600" dirty="0">
                <a:ea typeface="+mn-lt"/>
                <a:cs typeface="+mn-lt"/>
              </a:rPr>
              <a:t> </a:t>
            </a:r>
            <a:r>
              <a:rPr lang="ro-RO" sz="1600" dirty="0" err="1">
                <a:ea typeface="+mn-lt"/>
                <a:cs typeface="+mn-lt"/>
              </a:rPr>
              <a:t>the</a:t>
            </a:r>
            <a:r>
              <a:rPr lang="ro-RO" sz="1600" dirty="0">
                <a:ea typeface="+mn-lt"/>
                <a:cs typeface="+mn-lt"/>
              </a:rPr>
              <a:t> </a:t>
            </a:r>
            <a:r>
              <a:rPr lang="ro-RO" sz="1600" dirty="0" err="1">
                <a:ea typeface="+mn-lt"/>
                <a:cs typeface="+mn-lt"/>
              </a:rPr>
              <a:t>employment</a:t>
            </a:r>
            <a:r>
              <a:rPr lang="ro-RO" sz="1600" dirty="0">
                <a:ea typeface="+mn-lt"/>
                <a:cs typeface="+mn-lt"/>
              </a:rPr>
              <a:t> rate, </a:t>
            </a:r>
            <a:r>
              <a:rPr lang="ro-RO" sz="1600" dirty="0" err="1">
                <a:ea typeface="+mn-lt"/>
                <a:cs typeface="+mn-lt"/>
              </a:rPr>
              <a:t>reaching</a:t>
            </a:r>
            <a:r>
              <a:rPr lang="ro-RO" sz="1600" dirty="0">
                <a:ea typeface="+mn-lt"/>
                <a:cs typeface="+mn-lt"/>
              </a:rPr>
              <a:t> a record </a:t>
            </a:r>
            <a:r>
              <a:rPr lang="ro-RO" sz="1600" dirty="0" err="1">
                <a:ea typeface="+mn-lt"/>
                <a:cs typeface="+mn-lt"/>
              </a:rPr>
              <a:t>level</a:t>
            </a:r>
            <a:r>
              <a:rPr lang="ro-RO" sz="1600" dirty="0">
                <a:ea typeface="+mn-lt"/>
                <a:cs typeface="+mn-lt"/>
              </a:rPr>
              <a:t> of  76.1% in </a:t>
            </a:r>
            <a:r>
              <a:rPr lang="ro-RO" sz="1600" dirty="0" err="1">
                <a:ea typeface="+mn-lt"/>
                <a:cs typeface="+mn-lt"/>
              </a:rPr>
              <a:t>July</a:t>
            </a:r>
            <a:r>
              <a:rPr lang="ro-RO" sz="1600" dirty="0">
                <a:ea typeface="+mn-lt"/>
                <a:cs typeface="+mn-lt"/>
              </a:rPr>
              <a:t> 2019.</a:t>
            </a:r>
            <a:endParaRPr lang="ro-RO" sz="1600" dirty="0"/>
          </a:p>
        </p:txBody>
      </p:sp>
    </p:spTree>
    <p:extLst>
      <p:ext uri="{BB962C8B-B14F-4D97-AF65-F5344CB8AC3E}">
        <p14:creationId xmlns:p14="http://schemas.microsoft.com/office/powerpoint/2010/main" val="387354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530FE0-C542-45A1-BCD8-935787009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51" y="640080"/>
            <a:ext cx="8924024" cy="5200996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0543" y="825096"/>
            <a:ext cx="8549640" cy="48309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6124EECC-8A87-4A03-92D9-3245CE0BDA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00041" y="909735"/>
            <a:ext cx="5715917" cy="231817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  <a:ea typeface="+mn-lt"/>
                <a:cs typeface="+mn-lt"/>
              </a:rPr>
              <a:t>The </a:t>
            </a:r>
            <a:r>
              <a:rPr lang="en-US" sz="1600" b="1" dirty="0">
                <a:solidFill>
                  <a:schemeClr val="tx1"/>
                </a:solidFill>
                <a:ea typeface="+mn-lt"/>
                <a:cs typeface="+mn-lt"/>
                <a:hlinkClick r:id="rId2"/>
              </a:rPr>
              <a:t>International Labour Organisation</a:t>
            </a:r>
            <a:r>
              <a:rPr lang="en-US" sz="1600">
                <a:solidFill>
                  <a:schemeClr val="tx1"/>
                </a:solidFill>
                <a:ea typeface="+mn-lt"/>
                <a:cs typeface="+mn-lt"/>
              </a:rPr>
              <a:t> (ILO) definition of unemployment is those aged 16 or over are unemployed if they are:</a:t>
            </a:r>
            <a:endParaRPr lang="en-US" sz="1600">
              <a:solidFill>
                <a:schemeClr val="tx1"/>
              </a:solidFill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  <a:ea typeface="+mn-lt"/>
                <a:cs typeface="+mn-lt"/>
              </a:rPr>
              <a:t>Out of work, want a job, have actively sought work in the last four weeks and are available to start work in the next two weeks.</a:t>
            </a:r>
            <a:endParaRPr lang="en-US" sz="1600">
              <a:solidFill>
                <a:schemeClr val="tx1"/>
              </a:solidFill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  <a:ea typeface="+mn-lt"/>
                <a:cs typeface="+mn-lt"/>
              </a:rPr>
              <a:t>Out of work, have found a job and are waiting to start it in the next two weeks.</a:t>
            </a:r>
            <a:endParaRPr lang="en-US" sz="1600">
              <a:solidFill>
                <a:schemeClr val="tx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404040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76718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u 1">
            <a:extLst>
              <a:ext uri="{FF2B5EF4-FFF2-40B4-BE49-F238E27FC236}">
                <a16:creationId xmlns:a16="http://schemas.microsoft.com/office/drawing/2014/main" id="{71B7F986-CFAE-45CF-AD9B-E2D425553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168" y="1586484"/>
            <a:ext cx="3685032" cy="3685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1800" dirty="0">
                <a:solidFill>
                  <a:srgbClr val="FFFFFF"/>
                </a:solidFill>
              </a:rPr>
              <a:t>UNEMPLOYMENT</a:t>
            </a:r>
            <a:endParaRPr lang="en-US" sz="1800" kern="1200" cap="all" spc="200" baseline="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Imagine 4" descr="O imagine care conține aeroplan&#10;&#10;Descrierea a fost generată cu un grad foarte mare de încredere">
            <a:extLst>
              <a:ext uri="{FF2B5EF4-FFF2-40B4-BE49-F238E27FC236}">
                <a16:creationId xmlns:a16="http://schemas.microsoft.com/office/drawing/2014/main" id="{E2AD4510-22C3-430E-98C6-70E0E563C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3042" y="2718758"/>
            <a:ext cx="2743200" cy="2743200"/>
          </a:xfrm>
          <a:prstGeom prst="rect">
            <a:avLst/>
          </a:prstGeom>
        </p:spPr>
      </p:pic>
      <p:sp>
        <p:nvSpPr>
          <p:cNvPr id="6" name="CasetăText 5">
            <a:extLst>
              <a:ext uri="{FF2B5EF4-FFF2-40B4-BE49-F238E27FC236}">
                <a16:creationId xmlns:a16="http://schemas.microsoft.com/office/drawing/2014/main" id="{37C97A2A-8FDD-4EB3-BEBC-D596A31BE35D}"/>
              </a:ext>
            </a:extLst>
          </p:cNvPr>
          <p:cNvSpPr txBox="1"/>
          <p:nvPr/>
        </p:nvSpPr>
        <p:spPr>
          <a:xfrm>
            <a:off x="900023" y="2826589"/>
            <a:ext cx="2714446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o-RO" sz="1600">
                <a:ea typeface="+mn-lt"/>
                <a:cs typeface="+mn-lt"/>
              </a:rPr>
              <a:t>Unemployment and the status of the </a:t>
            </a:r>
            <a:r>
              <a:rPr lang="ro-RO" sz="1600" dirty="0">
                <a:ea typeface="+mn-lt"/>
                <a:cs typeface="+mn-lt"/>
                <a:hlinkClick r:id="rId4"/>
              </a:rPr>
              <a:t>economy</a:t>
            </a:r>
            <a:r>
              <a:rPr lang="ro-RO" sz="1600">
                <a:ea typeface="+mn-lt"/>
                <a:cs typeface="+mn-lt"/>
              </a:rPr>
              <a:t> can be influenced by a </a:t>
            </a:r>
            <a:r>
              <a:rPr lang="ro-RO" sz="1600" dirty="0">
                <a:ea typeface="+mn-lt"/>
                <a:cs typeface="+mn-lt"/>
                <a:hlinkClick r:id="rId5"/>
              </a:rPr>
              <a:t>country</a:t>
            </a:r>
            <a:r>
              <a:rPr lang="ro-RO" sz="1600">
                <a:ea typeface="+mn-lt"/>
                <a:cs typeface="+mn-lt"/>
              </a:rPr>
              <a:t> through for example </a:t>
            </a:r>
            <a:r>
              <a:rPr lang="ro-RO" sz="1600" dirty="0">
                <a:ea typeface="+mn-lt"/>
                <a:cs typeface="+mn-lt"/>
                <a:hlinkClick r:id="rId6"/>
              </a:rPr>
              <a:t>fiscal policy</a:t>
            </a:r>
            <a:r>
              <a:rPr lang="ro-RO" sz="1600">
                <a:ea typeface="+mn-lt"/>
                <a:cs typeface="+mn-lt"/>
              </a:rPr>
              <a:t>. Furthermore, the </a:t>
            </a:r>
            <a:r>
              <a:rPr lang="ro-RO" sz="1600" dirty="0">
                <a:ea typeface="+mn-lt"/>
                <a:cs typeface="+mn-lt"/>
                <a:hlinkClick r:id="rId7"/>
              </a:rPr>
              <a:t>monetary authority</a:t>
            </a:r>
            <a:r>
              <a:rPr lang="ro-RO" sz="1600">
                <a:ea typeface="+mn-lt"/>
                <a:cs typeface="+mn-lt"/>
              </a:rPr>
              <a:t> of a country like the </a:t>
            </a:r>
            <a:r>
              <a:rPr lang="ro-RO" sz="1600" dirty="0">
                <a:ea typeface="+mn-lt"/>
                <a:cs typeface="+mn-lt"/>
                <a:hlinkClick r:id="rId8"/>
              </a:rPr>
              <a:t>central bank</a:t>
            </a:r>
            <a:r>
              <a:rPr lang="ro-RO" sz="1600">
                <a:ea typeface="+mn-lt"/>
                <a:cs typeface="+mn-lt"/>
              </a:rPr>
              <a:t> could influence the availability and cost for money through its </a:t>
            </a:r>
            <a:r>
              <a:rPr lang="ro-RO" sz="1600" dirty="0">
                <a:ea typeface="+mn-lt"/>
                <a:cs typeface="+mn-lt"/>
                <a:hlinkClick r:id="rId9"/>
              </a:rPr>
              <a:t>monetary policy</a:t>
            </a:r>
            <a:r>
              <a:rPr lang="ro-RO" sz="1600">
                <a:ea typeface="+mn-lt"/>
                <a:cs typeface="+mn-lt"/>
              </a:rPr>
              <a:t>.</a:t>
            </a:r>
            <a:endParaRPr lang="ro-RO" sz="1600"/>
          </a:p>
        </p:txBody>
      </p:sp>
    </p:spTree>
    <p:extLst>
      <p:ext uri="{BB962C8B-B14F-4D97-AF65-F5344CB8AC3E}">
        <p14:creationId xmlns:p14="http://schemas.microsoft.com/office/powerpoint/2010/main" val="165361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7894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u 1">
            <a:extLst>
              <a:ext uri="{FF2B5EF4-FFF2-40B4-BE49-F238E27FC236}">
                <a16:creationId xmlns:a16="http://schemas.microsoft.com/office/drawing/2014/main" id="{A3F6A077-FAA5-4FCB-BC57-7B3588256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344" y="1586484"/>
            <a:ext cx="3685032" cy="3685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1800">
                <a:solidFill>
                  <a:srgbClr val="FFFFFF"/>
                </a:solidFill>
              </a:rPr>
              <a:t>Unemployment rate</a:t>
            </a:r>
            <a:endParaRPr lang="en-US" sz="1800" kern="1200" cap="all" spc="200" baseline="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5436DB-4E8B-43A5-AE55-1C527B62E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18743" y="797433"/>
            <a:ext cx="5934456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83335" y="960120"/>
            <a:ext cx="5605272" cy="4937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924F8F50-720E-4FB1-A13C-95CF8F78D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42608" y="1056563"/>
            <a:ext cx="5371707" cy="1984420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  <a:ea typeface="+mn-lt"/>
                <a:cs typeface="+mn-lt"/>
              </a:rPr>
              <a:t>The ILO defines the unemployment rate as the proportion of the </a:t>
            </a:r>
            <a:r>
              <a:rPr lang="en-US" i="1">
                <a:solidFill>
                  <a:schemeClr val="tx1"/>
                </a:solidFill>
                <a:ea typeface="+mn-lt"/>
                <a:cs typeface="+mn-lt"/>
              </a:rPr>
              <a:t>economically active</a:t>
            </a:r>
            <a:r>
              <a:rPr lang="en-US">
                <a:solidFill>
                  <a:schemeClr val="tx1"/>
                </a:solidFill>
                <a:ea typeface="+mn-lt"/>
                <a:cs typeface="+mn-lt"/>
              </a:rPr>
              <a:t> people who are unemployed. The economically active are those who are either in employment or unemployed. 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  <a:ea typeface="+mn-lt"/>
                <a:cs typeface="+mn-lt"/>
              </a:rPr>
              <a:t>The unemployment rate of an individual country is usually calculated and reported on a monthly, quarterly and yearly basis by the National Agency of Statistics. Organisations like the 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  <a:hlinkClick r:id="rId2"/>
              </a:rPr>
              <a:t>OECD</a:t>
            </a:r>
            <a:r>
              <a:rPr lang="en-US">
                <a:solidFill>
                  <a:schemeClr val="tx1"/>
                </a:solidFill>
                <a:ea typeface="+mn-lt"/>
                <a:cs typeface="+mn-lt"/>
              </a:rPr>
              <a:t> report statistics for all its member states.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Imagine 6" descr="O imagine care conține captură de ecran&#10;&#10;Descrierea a fost generată cu un grad foarte mare de încredere">
            <a:extLst>
              <a:ext uri="{FF2B5EF4-FFF2-40B4-BE49-F238E27FC236}">
                <a16:creationId xmlns:a16="http://schemas.microsoft.com/office/drawing/2014/main" id="{4C2E0D52-14FD-4343-AEF7-B937ED470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7721" y="3106475"/>
            <a:ext cx="5244860" cy="248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8716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466A6B5-B2DA-44B2-B7EA-952446CB1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9835" y="-175825"/>
            <a:ext cx="5888754" cy="2594518"/>
          </a:xfrm>
          <a:noFill/>
          <a:ln>
            <a:noFill/>
          </a:ln>
        </p:spPr>
        <p:txBody>
          <a:bodyPr vert="horz" wrap="square" lIns="274320" tIns="182880" rIns="274320" bIns="182880" rtlCol="0" anchor="ctr" anchorCtr="1">
            <a:normAutofit/>
          </a:bodyPr>
          <a:lstStyle/>
          <a:p>
            <a:pPr algn="l"/>
            <a:r>
              <a:rPr lang="en-US" sz="4800">
                <a:solidFill>
                  <a:schemeClr val="tx1"/>
                </a:solidFill>
              </a:rPr>
              <a:t>Full Employment</a:t>
            </a:r>
            <a:endParaRPr lang="en-US" sz="4800" kern="1200" cap="all" spc="200" baseline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5BD17F-C95C-40ED-8D04-03295D46F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03DEB5-0B19-4F8E-84E2-00F5861C9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656" y="0"/>
            <a:ext cx="321564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tăText 4">
            <a:extLst>
              <a:ext uri="{FF2B5EF4-FFF2-40B4-BE49-F238E27FC236}">
                <a16:creationId xmlns:a16="http://schemas.microsoft.com/office/drawing/2014/main" id="{0836087B-D663-4477-AC58-FE516AB62039}"/>
              </a:ext>
            </a:extLst>
          </p:cNvPr>
          <p:cNvSpPr txBox="1"/>
          <p:nvPr/>
        </p:nvSpPr>
        <p:spPr>
          <a:xfrm>
            <a:off x="4868174" y="2222740"/>
            <a:ext cx="7113916" cy="276998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o-RO" sz="2000">
                <a:ea typeface="+mn-lt"/>
                <a:cs typeface="+mn-lt"/>
              </a:rPr>
              <a:t>The full employment of labour has been a key economic objective ever since the mass unemployment experienced in the 1930s. Clearly, it is not possible to give a simple numerical definition of full employment, other than to say the unemployment rate should be as low as is achievable, and the employment rate as high as is achievable.</a:t>
            </a:r>
            <a:endParaRPr lang="ro-RO" sz="2000"/>
          </a:p>
          <a:p>
            <a:endParaRPr lang="ro-RO"/>
          </a:p>
          <a:p>
            <a:endParaRPr lang="ro-RO"/>
          </a:p>
          <a:p>
            <a:pPr algn="l"/>
            <a:endParaRPr lang="ro-RO" dirty="0"/>
          </a:p>
        </p:txBody>
      </p:sp>
      <p:pic>
        <p:nvPicPr>
          <p:cNvPr id="6" name="Imagine 6">
            <a:extLst>
              <a:ext uri="{FF2B5EF4-FFF2-40B4-BE49-F238E27FC236}">
                <a16:creationId xmlns:a16="http://schemas.microsoft.com/office/drawing/2014/main" id="{1BDE3C9E-106D-4AA9-9163-3F4EAB272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6589" y="3855426"/>
            <a:ext cx="4540369" cy="289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9417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TF00001246</Template>
  <TotalTime>0</TotalTime>
  <Words>0</Words>
  <Application>Microsoft Office PowerPoint</Application>
  <PresentationFormat>Ecran lat</PresentationFormat>
  <Paragraphs>0</Paragraphs>
  <Slides>6</Slides>
  <Notes>0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6</vt:i4>
      </vt:variant>
    </vt:vector>
  </HeadingPairs>
  <TitlesOfParts>
    <vt:vector size="7" baseType="lpstr">
      <vt:lpstr>Parcel</vt:lpstr>
      <vt:lpstr>EMPLOYMENT - UNEMPLOYMENT</vt:lpstr>
      <vt:lpstr>Categories of employment</vt:lpstr>
      <vt:lpstr>Employment RATE</vt:lpstr>
      <vt:lpstr>UNEMPLOYMENT</vt:lpstr>
      <vt:lpstr>Unemployment rate</vt:lpstr>
      <vt:lpstr>Full Employment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 </cp:lastModifiedBy>
  <cp:revision>147</cp:revision>
  <dcterms:created xsi:type="dcterms:W3CDTF">2015-12-01T21:32:24Z</dcterms:created>
  <dcterms:modified xsi:type="dcterms:W3CDTF">2019-12-22T10:19:56Z</dcterms:modified>
</cp:coreProperties>
</file>